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6"/>
    <p:restoredTop sz="94686"/>
  </p:normalViewPr>
  <p:slideViewPr>
    <p:cSldViewPr snapToGrid="0">
      <p:cViewPr varScale="1">
        <p:scale>
          <a:sx n="41" d="100"/>
          <a:sy n="41" d="100"/>
        </p:scale>
        <p:origin x="192" y="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791387"/>
            <a:ext cx="505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Many of the homes that are vacant in the U.S. are not available for sale or rent. </a:t>
            </a:r>
          </a:p>
          <a:p>
            <a:r>
              <a:rPr lang="en-US" sz="2000" dirty="0"/>
              <a:t>Home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purposes.</a:t>
            </a:r>
          </a:p>
          <a:p>
            <a:pPr lvl="1"/>
            <a:r>
              <a:rPr lang="en-US" sz="1600" dirty="0"/>
              <a:t>Housing currently in development.</a:t>
            </a:r>
          </a:p>
          <a:p>
            <a:pPr lvl="1"/>
            <a:r>
              <a:rPr lang="en-US" sz="1600" dirty="0"/>
              <a:t>Second home/vacation home. 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U.S.. 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0" y="1200329"/>
            <a:ext cx="10905066" cy="5452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average and the median unemployment rates per year.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Unemployment started climbing after the 2008 crash.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 peaks at around 2010.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see a steady decline for about 10 years, until 2020, when Covid-19 hit.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Relationship between median income and median unemployment rates.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 value of R squared is less than 0.5.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There is almost no correlation between the median unemployment rates and median incomes.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rates.</a:t>
            </a:r>
          </a:p>
          <a:p>
            <a:r>
              <a:rPr lang="en-US" sz="1700" dirty="0"/>
              <a:t>After calculating the correlation, the R squared value is less than 0.5, meaning that there is little to no correlation.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128036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7686" y="334035"/>
            <a:ext cx="6063839" cy="400050"/>
          </a:xfrm>
        </p:spPr>
        <p:txBody>
          <a:bodyPr>
            <a:noAutofit/>
          </a:bodyPr>
          <a:lstStyle/>
          <a:p>
            <a:pPr algn="ctr"/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$448,730 since 2004</a:t>
            </a:r>
          </a:p>
          <a:p>
            <a:r>
              <a:rPr lang="en-US" sz="1200" dirty="0"/>
              <a:t>Bottom states are more clustered and have little change</a:t>
            </a:r>
          </a:p>
          <a:p>
            <a:r>
              <a:rPr lang="en-US" sz="1200" dirty="0"/>
              <a:t>Top states have much greater separation and volatility, with large peaks and valleys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522" y="1587263"/>
            <a:ext cx="6133380" cy="490670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97" y="161929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Affordability = </a:t>
            </a:r>
          </a:p>
          <a:p>
            <a:endParaRPr lang="en-US" sz="1200" dirty="0"/>
          </a:p>
          <a:p>
            <a:r>
              <a:rPr lang="en-US" sz="1200" dirty="0"/>
              <a:t>Top 5 states are predominantly rural. Bottom 5 (except Hawaii) have large urban areas.</a:t>
            </a:r>
          </a:p>
          <a:p>
            <a:r>
              <a:rPr lang="en-US" sz="1200" dirty="0"/>
              <a:t>Oklahoma is the most affordable, California the least.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756308"/>
          </a:xfrm>
        </p:spPr>
        <p:txBody>
          <a:bodyPr>
            <a:normAutofit/>
          </a:bodyPr>
          <a:lstStyle/>
          <a:p>
            <a:r>
              <a:rPr lang="en-US" b="1" dirty="0"/>
              <a:t>Home Affordability 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(2016 –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6.03% between 2016 and 2024</a:t>
            </a:r>
          </a:p>
          <a:p>
            <a:r>
              <a:rPr lang="en-US" sz="2000" dirty="0"/>
              <a:t>The compounded annual growth rate for New Home Listings Between 2016 and 2024 was -0.95%.</a:t>
            </a:r>
          </a:p>
          <a:p>
            <a:r>
              <a:rPr lang="en-US" sz="2000" dirty="0"/>
              <a:t>The U.S. Population growth rate out paced new home listings by 6.98% (Difference Between the two growth rates)</a:t>
            </a: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0178C93-AEFC-5CC3-1377-6DFC6B55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893890"/>
            <a:ext cx="6389346" cy="507952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812</Words>
  <Application>Microsoft Macintosh PowerPoint</Application>
  <PresentationFormat>Widescreen</PresentationFormat>
  <Paragraphs>90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(2016 – 2024)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2</cp:revision>
  <dcterms:created xsi:type="dcterms:W3CDTF">2024-11-18T19:11:16Z</dcterms:created>
  <dcterms:modified xsi:type="dcterms:W3CDTF">2024-11-19T22:45:14Z</dcterms:modified>
</cp:coreProperties>
</file>